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307" r:id="rId2"/>
    <p:sldId id="311" r:id="rId3"/>
    <p:sldId id="309" r:id="rId4"/>
    <p:sldId id="349" r:id="rId5"/>
    <p:sldId id="350" r:id="rId6"/>
    <p:sldId id="348" r:id="rId7"/>
  </p:sldIdLst>
  <p:sldSz cx="6858000" cy="12192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B8F9"/>
    <a:srgbClr val="0000FE"/>
    <a:srgbClr val="DFDEFC"/>
    <a:srgbClr val="6766CD"/>
    <a:srgbClr val="E6E6E6"/>
    <a:srgbClr val="03B9FF"/>
    <a:srgbClr val="BFEFFA"/>
    <a:srgbClr val="88A8CC"/>
    <a:srgbClr val="A1D3FF"/>
    <a:srgbClr val="FAF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08"/>
    <p:restoredTop sz="94624"/>
  </p:normalViewPr>
  <p:slideViewPr>
    <p:cSldViewPr snapToGrid="0" snapToObjects="1">
      <p:cViewPr>
        <p:scale>
          <a:sx n="195" d="100"/>
          <a:sy n="195" d="100"/>
        </p:scale>
        <p:origin x="776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5" d="100"/>
          <a:sy n="105" d="100"/>
        </p:scale>
        <p:origin x="3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8335EC-909F-DC4B-BA8C-7B121467CD5D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A46B7-B399-684B-B9DC-5901D3662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031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jpeg>
</file>

<file path=ppt/media/image4.png>
</file>

<file path=ppt/media/image5.jpeg>
</file>

<file path=ppt/media/image6.tiff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36011C-0D40-6240-9410-B1B12A42400A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A2F86B-8E71-C547-8CAB-1CE70CFDE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179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118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11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28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545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29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58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1"/>
            </a:lvl1pPr>
            <a:lvl2pPr marL="342908" indent="0" algn="ctr">
              <a:buNone/>
              <a:defRPr sz="1500"/>
            </a:lvl2pPr>
            <a:lvl3pPr marL="685818" indent="0" algn="ctr">
              <a:buNone/>
              <a:defRPr sz="1350"/>
            </a:lvl3pPr>
            <a:lvl4pPr marL="1028726" indent="0" algn="ctr">
              <a:buNone/>
              <a:defRPr sz="1200"/>
            </a:lvl4pPr>
            <a:lvl5pPr marL="1371634" indent="0" algn="ctr">
              <a:buNone/>
              <a:defRPr sz="1200"/>
            </a:lvl5pPr>
            <a:lvl6pPr marL="1714543" indent="0" algn="ctr">
              <a:buNone/>
              <a:defRPr sz="1200"/>
            </a:lvl6pPr>
            <a:lvl7pPr marL="2057452" indent="0" algn="ctr">
              <a:buNone/>
              <a:defRPr sz="1200"/>
            </a:lvl7pPr>
            <a:lvl8pPr marL="2400360" indent="0" algn="ctr">
              <a:buNone/>
              <a:defRPr sz="1200"/>
            </a:lvl8pPr>
            <a:lvl9pPr marL="2743269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2F3CF-A96D-3741-95D2-10453C828EC6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2B18-9678-7841-9532-3CC28A9012DB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12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2"/>
            <a:ext cx="1478756" cy="1033215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2"/>
            <a:ext cx="4350544" cy="1033215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A0B75-AFDB-564C-8FEA-24D1215F4B9B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2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C8A70-033E-2B46-AD6F-4EFB888620D9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32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8159049"/>
            <a:ext cx="5915025" cy="2666999"/>
          </a:xfrm>
        </p:spPr>
        <p:txBody>
          <a:bodyPr/>
          <a:lstStyle>
            <a:lvl1pPr marL="0" indent="0">
              <a:buNone/>
              <a:defRPr sz="1801">
                <a:solidFill>
                  <a:schemeClr val="tx1"/>
                </a:solidFill>
              </a:defRPr>
            </a:lvl1pPr>
            <a:lvl2pPr marL="34290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18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2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3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4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5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6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6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8FCE1-BB84-E746-8538-E0A9F9030DA5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14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06935-B030-D34A-B5D8-FB3C275BA550}" type="datetime1">
              <a:rPr lang="en-GB" smtClean="0"/>
              <a:t>03/09/2018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4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649114"/>
            <a:ext cx="5915025" cy="23565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1" b="1"/>
            </a:lvl1pPr>
            <a:lvl2pPr marL="342908" indent="0">
              <a:buNone/>
              <a:defRPr sz="1500" b="1"/>
            </a:lvl2pPr>
            <a:lvl3pPr marL="685818" indent="0">
              <a:buNone/>
              <a:defRPr sz="1350" b="1"/>
            </a:lvl3pPr>
            <a:lvl4pPr marL="1028726" indent="0">
              <a:buNone/>
              <a:defRPr sz="1200" b="1"/>
            </a:lvl4pPr>
            <a:lvl5pPr marL="1371634" indent="0">
              <a:buNone/>
              <a:defRPr sz="1200" b="1"/>
            </a:lvl5pPr>
            <a:lvl6pPr marL="1714543" indent="0">
              <a:buNone/>
              <a:defRPr sz="1200" b="1"/>
            </a:lvl6pPr>
            <a:lvl7pPr marL="2057452" indent="0">
              <a:buNone/>
              <a:defRPr sz="1200" b="1"/>
            </a:lvl7pPr>
            <a:lvl8pPr marL="2400360" indent="0">
              <a:buNone/>
              <a:defRPr sz="1200" b="1"/>
            </a:lvl8pPr>
            <a:lvl9pPr marL="2743269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8"/>
            <a:ext cx="2901255" cy="65503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5" y="2988734"/>
            <a:ext cx="2915543" cy="1464732"/>
          </a:xfrm>
        </p:spPr>
        <p:txBody>
          <a:bodyPr anchor="b"/>
          <a:lstStyle>
            <a:lvl1pPr marL="0" indent="0">
              <a:buNone/>
              <a:defRPr sz="1801" b="1"/>
            </a:lvl1pPr>
            <a:lvl2pPr marL="342908" indent="0">
              <a:buNone/>
              <a:defRPr sz="1500" b="1"/>
            </a:lvl2pPr>
            <a:lvl3pPr marL="685818" indent="0">
              <a:buNone/>
              <a:defRPr sz="1350" b="1"/>
            </a:lvl3pPr>
            <a:lvl4pPr marL="1028726" indent="0">
              <a:buNone/>
              <a:defRPr sz="1200" b="1"/>
            </a:lvl4pPr>
            <a:lvl5pPr marL="1371634" indent="0">
              <a:buNone/>
              <a:defRPr sz="1200" b="1"/>
            </a:lvl5pPr>
            <a:lvl6pPr marL="1714543" indent="0">
              <a:buNone/>
              <a:defRPr sz="1200" b="1"/>
            </a:lvl6pPr>
            <a:lvl7pPr marL="2057452" indent="0">
              <a:buNone/>
              <a:defRPr sz="1200" b="1"/>
            </a:lvl7pPr>
            <a:lvl8pPr marL="2400360" indent="0">
              <a:buNone/>
              <a:defRPr sz="1200" b="1"/>
            </a:lvl8pPr>
            <a:lvl9pPr marL="2743269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5" y="4453468"/>
            <a:ext cx="2915543" cy="65503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EF10-14A3-DC40-AC80-0653562B7D40}" type="datetime1">
              <a:rPr lang="en-GB" smtClean="0"/>
              <a:t>03/09/2018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8A859-BE9A-344D-B33C-E69F6D1435CB}" type="datetime1">
              <a:rPr lang="en-GB" smtClean="0"/>
              <a:t>03/09/2018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09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14BEC-3711-6149-84F6-A60B4093FD6F}" type="datetime1">
              <a:rPr lang="en-GB" smtClean="0"/>
              <a:t>03/09/2018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2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5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1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1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8" indent="0">
              <a:buNone/>
              <a:defRPr sz="1050"/>
            </a:lvl2pPr>
            <a:lvl3pPr marL="685818" indent="0">
              <a:buNone/>
              <a:defRPr sz="900"/>
            </a:lvl3pPr>
            <a:lvl4pPr marL="1028726" indent="0">
              <a:buNone/>
              <a:defRPr sz="750"/>
            </a:lvl4pPr>
            <a:lvl5pPr marL="1371634" indent="0">
              <a:buNone/>
              <a:defRPr sz="750"/>
            </a:lvl5pPr>
            <a:lvl6pPr marL="1714543" indent="0">
              <a:buNone/>
              <a:defRPr sz="750"/>
            </a:lvl6pPr>
            <a:lvl7pPr marL="2057452" indent="0">
              <a:buNone/>
              <a:defRPr sz="750"/>
            </a:lvl7pPr>
            <a:lvl8pPr marL="2400360" indent="0">
              <a:buNone/>
              <a:defRPr sz="750"/>
            </a:lvl8pPr>
            <a:lvl9pPr marL="2743269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18DD-5836-BD4D-ADA5-B524D1DE398F}" type="datetime1">
              <a:rPr lang="en-GB" smtClean="0"/>
              <a:t>03/09/2018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828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5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8" indent="0">
              <a:buNone/>
              <a:defRPr sz="2100"/>
            </a:lvl2pPr>
            <a:lvl3pPr marL="685818" indent="0">
              <a:buNone/>
              <a:defRPr sz="1801"/>
            </a:lvl3pPr>
            <a:lvl4pPr marL="1028726" indent="0">
              <a:buNone/>
              <a:defRPr sz="1500"/>
            </a:lvl4pPr>
            <a:lvl5pPr marL="1371634" indent="0">
              <a:buNone/>
              <a:defRPr sz="1500"/>
            </a:lvl5pPr>
            <a:lvl6pPr marL="1714543" indent="0">
              <a:buNone/>
              <a:defRPr sz="1500"/>
            </a:lvl6pPr>
            <a:lvl7pPr marL="2057452" indent="0">
              <a:buNone/>
              <a:defRPr sz="1500"/>
            </a:lvl7pPr>
            <a:lvl8pPr marL="2400360" indent="0">
              <a:buNone/>
              <a:defRPr sz="1500"/>
            </a:lvl8pPr>
            <a:lvl9pPr marL="2743269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1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8" indent="0">
              <a:buNone/>
              <a:defRPr sz="1050"/>
            </a:lvl2pPr>
            <a:lvl3pPr marL="685818" indent="0">
              <a:buNone/>
              <a:defRPr sz="900"/>
            </a:lvl3pPr>
            <a:lvl4pPr marL="1028726" indent="0">
              <a:buNone/>
              <a:defRPr sz="750"/>
            </a:lvl4pPr>
            <a:lvl5pPr marL="1371634" indent="0">
              <a:buNone/>
              <a:defRPr sz="750"/>
            </a:lvl5pPr>
            <a:lvl6pPr marL="1714543" indent="0">
              <a:buNone/>
              <a:defRPr sz="750"/>
            </a:lvl6pPr>
            <a:lvl7pPr marL="2057452" indent="0">
              <a:buNone/>
              <a:defRPr sz="750"/>
            </a:lvl7pPr>
            <a:lvl8pPr marL="2400360" indent="0">
              <a:buNone/>
              <a:defRPr sz="750"/>
            </a:lvl8pPr>
            <a:lvl9pPr marL="2743269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A86B-5219-8947-B522-D3DC536F9014}" type="datetime1">
              <a:rPr lang="en-GB" smtClean="0"/>
              <a:t>03/09/2018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4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2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58871-8A29-2C48-8A8F-E544644E699E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11300182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2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18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4" indent="-171454" algn="l" defTabSz="685818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62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857272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80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88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97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906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814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723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8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18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26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34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43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52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60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69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hyperlink" Target="https://github.com/NMRExchangeFormat/NE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tiff"/><Relationship Id="rId5" Type="http://schemas.openxmlformats.org/officeDocument/2006/relationships/image" Target="../media/image9.jpe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hyperlink" Target="http://www.ccpn.ac.uk/" TargetMode="External"/><Relationship Id="rId6" Type="http://schemas.openxmlformats.org/officeDocument/2006/relationships/hyperlink" Target="mailto:ccpnmrv3@google.com" TargetMode="External"/><Relationship Id="rId7" Type="http://schemas.openxmlformats.org/officeDocument/2006/relationships/hyperlink" Target="https://bitbucket.org/ccpnmr/issue-tracker/" TargetMode="External"/><Relationship Id="rId8" Type="http://schemas.openxmlformats.org/officeDocument/2006/relationships/hyperlink" Target="https://www.ncbi.nlm.nih.gov/pmc/articles/PMC5095159/" TargetMode="External"/><Relationship Id="rId9" Type="http://schemas.openxmlformats.org/officeDocument/2006/relationships/hyperlink" Target="https://www.nature.com/articles/nsmb.3041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7" y="614154"/>
            <a:ext cx="1417813" cy="5859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654" y="614154"/>
            <a:ext cx="4671239" cy="5859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52656" y="722482"/>
            <a:ext cx="4671238" cy="369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1" b="1" dirty="0">
                <a:solidFill>
                  <a:srgbClr val="F5FFFF"/>
                </a:solidFill>
                <a:latin typeface="Helvetica-Bold" charset="0"/>
              </a:rPr>
              <a:t>CcpNmr Analysis Version 3</a:t>
            </a:r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1410978" y="2620359"/>
            <a:ext cx="3956532" cy="13546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73A6C"/>
                </a:solidFill>
                <a:latin typeface="LucidaGrande-Bold" charset="0"/>
              </a:rPr>
              <a:t>How </a:t>
            </a:r>
            <a:r>
              <a:rPr lang="en-US" sz="2800" b="1" dirty="0" err="1" smtClean="0">
                <a:solidFill>
                  <a:srgbClr val="073A6C"/>
                </a:solidFill>
                <a:latin typeface="LucidaGrande-Bold" charset="0"/>
              </a:rPr>
              <a:t>To’s</a:t>
            </a:r>
            <a:r>
              <a:rPr lang="en-US" sz="2800" b="1" dirty="0" smtClean="0">
                <a:solidFill>
                  <a:srgbClr val="073A6C"/>
                </a:solidFill>
                <a:latin typeface="LucidaGrande-Bold" charset="0"/>
              </a:rPr>
              <a:t>:</a:t>
            </a:r>
          </a:p>
          <a:p>
            <a:pPr algn="ctr"/>
            <a:endParaRPr lang="en-US" sz="1801" b="1" dirty="0">
              <a:solidFill>
                <a:srgbClr val="073A6C"/>
              </a:solidFill>
              <a:latin typeface="LucidaGrande-Bold" charset="0"/>
            </a:endParaRPr>
          </a:p>
          <a:p>
            <a:pPr algn="ctr"/>
            <a:r>
              <a:rPr lang="en-US" sz="1801" b="1" dirty="0" smtClean="0">
                <a:solidFill>
                  <a:srgbClr val="073A6C"/>
                </a:solidFill>
                <a:latin typeface="LucidaGrande-Bold" charset="0"/>
              </a:rPr>
              <a:t>Use </a:t>
            </a:r>
            <a:r>
              <a:rPr lang="en-US" sz="1801" b="1" dirty="0">
                <a:solidFill>
                  <a:srgbClr val="073A6C"/>
                </a:solidFill>
                <a:latin typeface="LucidaGrande-Bold" charset="0"/>
              </a:rPr>
              <a:t>NEF </a:t>
            </a:r>
            <a:r>
              <a:rPr lang="en-US" sz="1801" b="1" dirty="0" smtClean="0">
                <a:solidFill>
                  <a:srgbClr val="073A6C"/>
                </a:solidFill>
                <a:latin typeface="LucidaGrande-Bold" charset="0"/>
              </a:rPr>
              <a:t> </a:t>
            </a:r>
            <a:r>
              <a:rPr lang="en-US" sz="1801" b="1" dirty="0">
                <a:solidFill>
                  <a:srgbClr val="073A6C"/>
                </a:solidFill>
                <a:latin typeface="LucidaGrande-Bold" charset="0"/>
              </a:rPr>
              <a:t>to </a:t>
            </a:r>
            <a:endParaRPr lang="en-US" sz="1801" b="1" dirty="0" smtClean="0">
              <a:solidFill>
                <a:srgbClr val="073A6C"/>
              </a:solidFill>
              <a:latin typeface="LucidaGrande-Bold" charset="0"/>
            </a:endParaRPr>
          </a:p>
          <a:p>
            <a:pPr algn="ctr"/>
            <a:r>
              <a:rPr lang="en-US" sz="1801" b="1" dirty="0" smtClean="0">
                <a:solidFill>
                  <a:srgbClr val="073A6C"/>
                </a:solidFill>
                <a:latin typeface="LucidaGrande-Bold" charset="0"/>
              </a:rPr>
              <a:t>import </a:t>
            </a:r>
            <a:r>
              <a:rPr lang="en-US" sz="1801" b="1" dirty="0">
                <a:solidFill>
                  <a:srgbClr val="073A6C"/>
                </a:solidFill>
                <a:latin typeface="LucidaGrande-Bold" charset="0"/>
              </a:rPr>
              <a:t>and </a:t>
            </a:r>
            <a:r>
              <a:rPr lang="en-US" sz="1801" b="1" dirty="0" smtClean="0">
                <a:solidFill>
                  <a:srgbClr val="073A6C"/>
                </a:solidFill>
                <a:latin typeface="LucidaGrande-Bold" charset="0"/>
              </a:rPr>
              <a:t>export CcpNmr </a:t>
            </a:r>
            <a:r>
              <a:rPr lang="en-US" sz="1801" b="1" dirty="0">
                <a:solidFill>
                  <a:srgbClr val="073A6C"/>
                </a:solidFill>
                <a:latin typeface="LucidaGrande-Bold" charset="0"/>
              </a:rPr>
              <a:t>data</a:t>
            </a:r>
            <a:endParaRPr lang="en-US" sz="180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741289" y="11303525"/>
            <a:ext cx="1543050" cy="649111"/>
          </a:xfrm>
        </p:spPr>
        <p:txBody>
          <a:bodyPr/>
          <a:lstStyle/>
          <a:p>
            <a:fld id="{EAB789F6-3BD3-1645-B8E5-7AE28DC0F5BB}" type="slidenum">
              <a:rPr lang="en-US" smtClean="0"/>
              <a:t>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070" y="5050013"/>
            <a:ext cx="2695860" cy="347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9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3683" y="179276"/>
            <a:ext cx="20906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latin typeface="Lucida Grande" charset="0"/>
                <a:ea typeface="ＭＳ 明朝" charset="-128"/>
              </a:rPr>
              <a:t>Introduction</a:t>
            </a:r>
            <a:r>
              <a:rPr lang="en-GB" sz="2400" dirty="0"/>
              <a:t>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256" y="9521998"/>
            <a:ext cx="765918" cy="76591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68748" y="8972916"/>
            <a:ext cx="49821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b="1" dirty="0">
                <a:latin typeface="Lucida Grande" charset="0"/>
                <a:ea typeface="Lucida Grande" charset="0"/>
                <a:cs typeface="Lucida Grande" charset="0"/>
              </a:rPr>
              <a:t>Start CcpNmr Analysis </a:t>
            </a:r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V3</a:t>
            </a:r>
          </a:p>
          <a:p>
            <a:pPr algn="just"/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algn="just"/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Apple users by </a:t>
            </a:r>
            <a:r>
              <a:rPr lang="en-GB" dirty="0">
                <a:latin typeface="Lucida Grande" charset="0"/>
                <a:ea typeface="Lucida Grande" charset="0"/>
                <a:cs typeface="Lucida Grande" charset="0"/>
              </a:rPr>
              <a:t>double clicking the icon </a:t>
            </a:r>
            <a:r>
              <a:rPr lang="en-GB" i="1" dirty="0" err="1" smtClean="0">
                <a:latin typeface="Lucida Grande" charset="0"/>
                <a:ea typeface="Lucida Grande" charset="0"/>
                <a:cs typeface="Lucida Grande" charset="0"/>
              </a:rPr>
              <a:t>CcpNmrAnalysis</a:t>
            </a:r>
            <a:endParaRPr lang="en-GB" i="1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algn="just"/>
            <a:endParaRPr lang="en-GB" i="1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algn="just"/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Linux users by using the terminal  command: </a:t>
            </a:r>
            <a:r>
              <a:rPr lang="en-GB" i="1" dirty="0" smtClean="0">
                <a:latin typeface="Lucida Grande" charset="0"/>
                <a:ea typeface="Lucida Grande" charset="0"/>
                <a:cs typeface="Lucida Grande" charset="0"/>
              </a:rPr>
              <a:t>bin/assign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  </a:t>
            </a:r>
          </a:p>
          <a:p>
            <a:pPr algn="just"/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1541" y="1170941"/>
            <a:ext cx="621491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This How-To will guide through a simple action of using the NMR </a:t>
            </a:r>
            <a:r>
              <a:rPr lang="en-US" sz="1200" dirty="0">
                <a:latin typeface="Lucida Grande" charset="0"/>
                <a:ea typeface="Lucida Grande" charset="0"/>
                <a:cs typeface="Lucida Grande" charset="0"/>
              </a:rPr>
              <a:t>Exchange 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Format, NEF, to import and export data from one CcpNmr project to another. This is only a practical example and not the main purpose of NEF, for documentation and other usages please visit: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Lucida Grande" charset="0"/>
                <a:ea typeface="Lucida Grande" charset="0"/>
                <a:cs typeface="Lucida Grande" charset="0"/>
                <a:hlinkClick r:id="rId4"/>
              </a:rPr>
              <a:t>https://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  <a:hlinkClick r:id="rId4"/>
              </a:rPr>
              <a:t>github.com/NMRExchangeFormat/NEF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In this tutorial you will export the </a:t>
            </a:r>
            <a:r>
              <a:rPr lang="en-US" sz="1200" dirty="0" err="1" smtClean="0">
                <a:latin typeface="Lucida Grande" charset="0"/>
                <a:ea typeface="Lucida Grande" charset="0"/>
                <a:cs typeface="Lucida Grande" charset="0"/>
              </a:rPr>
              <a:t>hsqc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 peak list contained in the project Sec5part3 and import in Sec5Part1 just using a NEF file.</a:t>
            </a:r>
          </a:p>
          <a:p>
            <a:pPr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You can use this mechanism to import/export any data from/to any CcpNmr projects, however, use this with extremely caution in order to avoid name clashes or unwanted merging which could cause a data loss.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dirty="0">
                <a:latin typeface="Lucida Grande" charset="0"/>
                <a:ea typeface="Lucida Grande" charset="0"/>
                <a:cs typeface="Lucida Grande" charset="0"/>
              </a:rPr>
            </a:br>
            <a:endParaRPr lang="en-US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7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84394"/>
            <a:ext cx="6858000" cy="65440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dirty="0"/>
          </a:p>
        </p:txBody>
      </p:sp>
      <p:sp>
        <p:nvSpPr>
          <p:cNvPr id="10" name="Rectangle 9"/>
          <p:cNvSpPr/>
          <p:nvPr/>
        </p:nvSpPr>
        <p:spPr>
          <a:xfrm>
            <a:off x="2260252" y="179276"/>
            <a:ext cx="2337499" cy="7387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dirty="0" smtClean="0">
                <a:latin typeface="Lucida Grande" charset="0"/>
                <a:ea typeface="ＭＳ 明朝" charset="-128"/>
              </a:rPr>
              <a:t>Export to NEF</a:t>
            </a:r>
            <a:endParaRPr lang="en-GB" sz="2400" b="1" dirty="0">
              <a:latin typeface="Lucida Grande" charset="0"/>
              <a:ea typeface="ＭＳ 明朝" charset="-128"/>
            </a:endParaRPr>
          </a:p>
          <a:p>
            <a:pPr algn="ctr"/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0" y="7977523"/>
            <a:ext cx="955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 smtClean="0">
                <a:latin typeface="Lucida Grande" charset="0"/>
                <a:ea typeface="ＭＳ 明朝" charset="-128"/>
              </a:rPr>
              <a:t>1</a:t>
            </a:r>
            <a:r>
              <a:rPr lang="en-GB" sz="1401" dirty="0" smtClean="0">
                <a:latin typeface="Lucida Grande" charset="0"/>
                <a:ea typeface="ＭＳ 明朝" charset="-128"/>
              </a:rPr>
              <a:t>A</a:t>
            </a:r>
            <a:endParaRPr lang="en-US" sz="1801" dirty="0"/>
          </a:p>
        </p:txBody>
      </p:sp>
      <p:sp>
        <p:nvSpPr>
          <p:cNvPr id="12" name="Rectangle 11"/>
          <p:cNvSpPr/>
          <p:nvPr/>
        </p:nvSpPr>
        <p:spPr>
          <a:xfrm>
            <a:off x="648311" y="7977523"/>
            <a:ext cx="600119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Open the project containing the peak list you need to export</a:t>
            </a:r>
          </a:p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Open the project Sec5Part3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Open the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NEF export popup: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GB" sz="1200" dirty="0">
                <a:latin typeface="Lucida Grande" charset="0"/>
                <a:ea typeface="Lucida Grande" charset="0"/>
                <a:cs typeface="Lucida Grande" charset="0"/>
              </a:rPr>
            </a:b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   Main Menu: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Project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 NEF  Export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Nef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 File (shortcut E,X)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The exporter window will appear, expand all branches</a:t>
            </a:r>
          </a:p>
          <a:p>
            <a:pPr marL="171450" indent="-171450">
              <a:buFont typeface="Arial" charset="0"/>
              <a:buChar char="•"/>
            </a:pPr>
            <a:endParaRPr lang="en-US" sz="1200" dirty="0">
              <a:latin typeface="LucidaGrande" charset="0"/>
            </a:endParaRPr>
          </a:p>
          <a:p>
            <a:endParaRPr lang="en-US" sz="1200" dirty="0" smtClean="0">
              <a:latin typeface="LucidaGrande" charset="0"/>
            </a:endParaRPr>
          </a:p>
          <a:p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</a:b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2</a:t>
            </a:fld>
            <a:endParaRPr lang="en-US"/>
          </a:p>
        </p:txBody>
      </p:sp>
      <p:sp>
        <p:nvSpPr>
          <p:cNvPr id="14" name="Down Arrow 13"/>
          <p:cNvSpPr/>
          <p:nvPr/>
        </p:nvSpPr>
        <p:spPr>
          <a:xfrm rot="5400000" flipH="1">
            <a:off x="3840459" y="4382772"/>
            <a:ext cx="445881" cy="889455"/>
          </a:xfrm>
          <a:prstGeom prst="downArrow">
            <a:avLst>
              <a:gd name="adj1" fmla="val 29260"/>
              <a:gd name="adj2" fmla="val 61156"/>
            </a:avLst>
          </a:prstGeom>
          <a:solidFill>
            <a:srgbClr val="03B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  <p:grpSp>
        <p:nvGrpSpPr>
          <p:cNvPr id="23" name="Group 22"/>
          <p:cNvGrpSpPr/>
          <p:nvPr/>
        </p:nvGrpSpPr>
        <p:grpSpPr>
          <a:xfrm>
            <a:off x="-3226" y="-14941"/>
            <a:ext cx="962415" cy="831273"/>
            <a:chOff x="981230" y="-31859"/>
            <a:chExt cx="962415" cy="831273"/>
          </a:xfrm>
        </p:grpSpPr>
        <p:sp>
          <p:nvSpPr>
            <p:cNvPr id="24" name="Rectangle 23"/>
            <p:cNvSpPr/>
            <p:nvPr/>
          </p:nvSpPr>
          <p:spPr>
            <a:xfrm>
              <a:off x="981230" y="-31859"/>
              <a:ext cx="955964" cy="831273"/>
            </a:xfrm>
            <a:prstGeom prst="rect">
              <a:avLst/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87681" y="31236"/>
              <a:ext cx="9559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latin typeface="Lucida Grande" charset="0"/>
                  <a:ea typeface="Lucida Grande" charset="0"/>
                  <a:cs typeface="Lucida Grande" charset="0"/>
                </a:rPr>
                <a:t>How To</a:t>
              </a:r>
            </a:p>
            <a:p>
              <a:pPr algn="ctr"/>
              <a:r>
                <a:rPr lang="en-US" sz="1400" dirty="0" smtClean="0">
                  <a:latin typeface="Lucida Grande" charset="0"/>
                  <a:ea typeface="Lucida Grande" charset="0"/>
                  <a:cs typeface="Lucida Grande" charset="0"/>
                </a:rPr>
                <a:t>1</a:t>
              </a:r>
              <a:endParaRPr lang="en-US" dirty="0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5940761" y="468816"/>
            <a:ext cx="9172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Sec5Part3</a:t>
            </a:r>
            <a:endParaRPr lang="en-GB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417941" y="1061409"/>
            <a:ext cx="323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Open Sec5Part3</a:t>
            </a:r>
            <a:endParaRPr lang="en-US" sz="1400" b="1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489921" y="1487347"/>
            <a:ext cx="3793417" cy="1233306"/>
            <a:chOff x="1289819" y="1036487"/>
            <a:chExt cx="3793417" cy="1233306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9819" y="1036487"/>
              <a:ext cx="3793417" cy="1233306"/>
            </a:xfrm>
            <a:prstGeom prst="rect">
              <a:avLst/>
            </a:prstGeom>
          </p:spPr>
        </p:pic>
        <p:sp>
          <p:nvSpPr>
            <p:cNvPr id="30" name="Down Arrow 29"/>
            <p:cNvSpPr/>
            <p:nvPr/>
          </p:nvSpPr>
          <p:spPr>
            <a:xfrm rot="4990052" flipH="1">
              <a:off x="3186943" y="1512705"/>
              <a:ext cx="233702" cy="427478"/>
            </a:xfrm>
            <a:prstGeom prst="downArrow">
              <a:avLst>
                <a:gd name="adj1" fmla="val 37845"/>
                <a:gd name="adj2" fmla="val 50000"/>
              </a:avLst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1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21" y="3297360"/>
            <a:ext cx="3092726" cy="2811272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81986" y="3004840"/>
            <a:ext cx="323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Lucida Grande" charset="0"/>
                <a:ea typeface="Lucida Grande" charset="0"/>
                <a:cs typeface="Lucida Grande" charset="0"/>
              </a:rPr>
              <a:t>shortcut E,X</a:t>
            </a:r>
          </a:p>
        </p:txBody>
      </p:sp>
    </p:spTree>
    <p:extLst>
      <p:ext uri="{BB962C8B-B14F-4D97-AF65-F5344CB8AC3E}">
        <p14:creationId xmlns:p14="http://schemas.microsoft.com/office/powerpoint/2010/main" val="1842922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84394"/>
            <a:ext cx="6858000" cy="71226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dirty="0"/>
          </a:p>
        </p:txBody>
      </p:sp>
      <p:sp>
        <p:nvSpPr>
          <p:cNvPr id="10" name="Rectangle 9"/>
          <p:cNvSpPr/>
          <p:nvPr/>
        </p:nvSpPr>
        <p:spPr>
          <a:xfrm>
            <a:off x="2260252" y="179276"/>
            <a:ext cx="2337499" cy="7387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dirty="0" smtClean="0">
                <a:latin typeface="Lucida Grande" charset="0"/>
                <a:ea typeface="ＭＳ 明朝" charset="-128"/>
              </a:rPr>
              <a:t>Export to NEF</a:t>
            </a:r>
            <a:endParaRPr lang="en-GB" sz="2400" b="1" dirty="0">
              <a:latin typeface="Lucida Grande" charset="0"/>
              <a:ea typeface="ＭＳ 明朝" charset="-128"/>
            </a:endParaRPr>
          </a:p>
          <a:p>
            <a:pPr algn="ctr"/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0" y="7977523"/>
            <a:ext cx="955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 smtClean="0">
                <a:latin typeface="Lucida Grande" charset="0"/>
                <a:ea typeface="ＭＳ 明朝" charset="-128"/>
              </a:rPr>
              <a:t>1</a:t>
            </a:r>
            <a:r>
              <a:rPr lang="en-GB" sz="1401" dirty="0" smtClean="0">
                <a:latin typeface="Lucida Grande" charset="0"/>
                <a:ea typeface="ＭＳ 明朝" charset="-128"/>
              </a:rPr>
              <a:t>B</a:t>
            </a:r>
            <a:endParaRPr lang="en-US" sz="1801" dirty="0"/>
          </a:p>
        </p:txBody>
      </p:sp>
      <p:sp>
        <p:nvSpPr>
          <p:cNvPr id="12" name="Rectangle 11"/>
          <p:cNvSpPr/>
          <p:nvPr/>
        </p:nvSpPr>
        <p:spPr>
          <a:xfrm>
            <a:off x="648311" y="7977523"/>
            <a:ext cx="6001195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Select exporting options</a:t>
            </a:r>
          </a:p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Select: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chains: MC:A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peakLists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: PL:hsqc.1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nmrChains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: all options</a:t>
            </a:r>
          </a:p>
          <a:p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Deselect: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ChemicalShiftLists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,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restraintList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,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integralLists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,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multipletLists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,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peakClusters</a:t>
            </a:r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Click on the folder icon, select a path where to save the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Nef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.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Click Save</a:t>
            </a: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US" sz="1200" dirty="0">
              <a:latin typeface="LucidaGrande" charset="0"/>
            </a:endParaRPr>
          </a:p>
          <a:p>
            <a:endParaRPr lang="en-US" sz="1200" dirty="0" smtClean="0">
              <a:latin typeface="LucidaGrande" charset="0"/>
            </a:endParaRPr>
          </a:p>
          <a:p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</a:b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3</a:t>
            </a:fld>
            <a:endParaRPr lang="en-US"/>
          </a:p>
        </p:txBody>
      </p:sp>
      <p:sp>
        <p:nvSpPr>
          <p:cNvPr id="14" name="Down Arrow 13"/>
          <p:cNvSpPr/>
          <p:nvPr/>
        </p:nvSpPr>
        <p:spPr>
          <a:xfrm rot="5400000" flipH="1">
            <a:off x="3840459" y="4382772"/>
            <a:ext cx="445881" cy="889455"/>
          </a:xfrm>
          <a:prstGeom prst="downArrow">
            <a:avLst>
              <a:gd name="adj1" fmla="val 29260"/>
              <a:gd name="adj2" fmla="val 61156"/>
            </a:avLst>
          </a:prstGeom>
          <a:solidFill>
            <a:srgbClr val="03B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  <p:grpSp>
        <p:nvGrpSpPr>
          <p:cNvPr id="23" name="Group 22"/>
          <p:cNvGrpSpPr/>
          <p:nvPr/>
        </p:nvGrpSpPr>
        <p:grpSpPr>
          <a:xfrm>
            <a:off x="-3226" y="-14941"/>
            <a:ext cx="962415" cy="831273"/>
            <a:chOff x="981230" y="-31859"/>
            <a:chExt cx="962415" cy="831273"/>
          </a:xfrm>
        </p:grpSpPr>
        <p:sp>
          <p:nvSpPr>
            <p:cNvPr id="24" name="Rectangle 23"/>
            <p:cNvSpPr/>
            <p:nvPr/>
          </p:nvSpPr>
          <p:spPr>
            <a:xfrm>
              <a:off x="981230" y="-31859"/>
              <a:ext cx="955964" cy="831273"/>
            </a:xfrm>
            <a:prstGeom prst="rect">
              <a:avLst/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87681" y="31236"/>
              <a:ext cx="9559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latin typeface="Lucida Grande" charset="0"/>
                  <a:ea typeface="Lucida Grande" charset="0"/>
                  <a:cs typeface="Lucida Grande" charset="0"/>
                </a:rPr>
                <a:t>How To</a:t>
              </a:r>
            </a:p>
            <a:p>
              <a:pPr algn="ctr"/>
              <a:r>
                <a:rPr lang="en-US" sz="1400" dirty="0" smtClean="0">
                  <a:latin typeface="Lucida Grande" charset="0"/>
                  <a:ea typeface="Lucida Grande" charset="0"/>
                  <a:cs typeface="Lucida Grande" charset="0"/>
                </a:rPr>
                <a:t>1</a:t>
              </a:r>
              <a:endParaRPr lang="en-US" dirty="0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5940761" y="468816"/>
            <a:ext cx="9172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Sec5Part3</a:t>
            </a:r>
            <a:endParaRPr lang="en-GB" sz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11" y="1100310"/>
            <a:ext cx="4985665" cy="643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3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3226" y="816332"/>
            <a:ext cx="6858000" cy="82198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dirty="0"/>
          </a:p>
        </p:txBody>
      </p:sp>
      <p:sp>
        <p:nvSpPr>
          <p:cNvPr id="10" name="Rectangle 9"/>
          <p:cNvSpPr/>
          <p:nvPr/>
        </p:nvSpPr>
        <p:spPr>
          <a:xfrm>
            <a:off x="2022209" y="179276"/>
            <a:ext cx="2813592" cy="7387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dirty="0" smtClean="0">
                <a:latin typeface="Lucida Grande" charset="0"/>
                <a:ea typeface="ＭＳ 明朝" charset="-128"/>
              </a:rPr>
              <a:t>Import from NEF</a:t>
            </a:r>
            <a:endParaRPr lang="en-GB" sz="2400" b="1" dirty="0">
              <a:latin typeface="Lucida Grande" charset="0"/>
              <a:ea typeface="ＭＳ 明朝" charset="-128"/>
            </a:endParaRPr>
          </a:p>
          <a:p>
            <a:pPr algn="ctr"/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0" y="9147955"/>
            <a:ext cx="955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 smtClean="0">
                <a:latin typeface="Lucida Grande" charset="0"/>
                <a:ea typeface="ＭＳ 明朝" charset="-128"/>
              </a:rPr>
              <a:t>1</a:t>
            </a:r>
            <a:r>
              <a:rPr lang="en-GB" sz="1401" dirty="0" smtClean="0">
                <a:latin typeface="Lucida Grande" charset="0"/>
                <a:ea typeface="ＭＳ 明朝" charset="-128"/>
              </a:rPr>
              <a:t>C</a:t>
            </a:r>
            <a:endParaRPr lang="en-US" sz="1801" dirty="0"/>
          </a:p>
        </p:txBody>
      </p:sp>
      <p:sp>
        <p:nvSpPr>
          <p:cNvPr id="12" name="Rectangle 11"/>
          <p:cNvSpPr/>
          <p:nvPr/>
        </p:nvSpPr>
        <p:spPr>
          <a:xfrm>
            <a:off x="648311" y="9147955"/>
            <a:ext cx="600119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Import on a target project: Sec5Part1</a:t>
            </a:r>
          </a:p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>
                <a:latin typeface="Lucida Grande" charset="0"/>
                <a:ea typeface="Lucida Grande" charset="0"/>
                <a:cs typeface="Lucida Grande" charset="0"/>
              </a:rPr>
              <a:t>Run a new CcpNmr Analysis 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instance</a:t>
            </a:r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Open 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the project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Sec5Part1</a:t>
            </a: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Open the NEF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import 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popup:</a:t>
            </a:r>
            <a:br>
              <a:rPr lang="en-GB" sz="1200" dirty="0">
                <a:latin typeface="Lucida Grande" charset="0"/>
                <a:ea typeface="Lucida Grande" charset="0"/>
                <a:cs typeface="Lucida Grande" charset="0"/>
              </a:rPr>
            </a:b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   Main Menu: Project 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 NEF 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Import </a:t>
            </a:r>
            <a:r>
              <a:rPr lang="en-GB" sz="1200" dirty="0" err="1">
                <a:latin typeface="Lucida Grande" charset="0"/>
                <a:ea typeface="Lucida Grande" charset="0"/>
                <a:cs typeface="Lucida Grande" charset="0"/>
                <a:sym typeface="Wingdings"/>
              </a:rPr>
              <a:t>Nef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 File (shortcut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I,N)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Press Ok on the Warning popup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A new File Dialog will appear, select the previously saved NEF file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click ok to continue</a:t>
            </a:r>
          </a:p>
          <a:p>
            <a:pPr marL="171450" indent="-171450">
              <a:buFont typeface="Arial" charset="0"/>
              <a:buChar char="•"/>
            </a:pPr>
            <a:endParaRPr lang="en-GB" sz="1200" dirty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The new peak list and other objects will be merged to your existing project.</a:t>
            </a:r>
            <a:endParaRPr lang="en-GB" sz="1200" dirty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US" sz="1200" dirty="0">
              <a:latin typeface="LucidaGrande" charset="0"/>
            </a:endParaRPr>
          </a:p>
          <a:p>
            <a:endParaRPr lang="en-US" sz="1200" dirty="0" smtClean="0">
              <a:latin typeface="LucidaGrande" charset="0"/>
            </a:endParaRPr>
          </a:p>
          <a:p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</a:b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4</a:t>
            </a:fld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-3226" y="-14941"/>
            <a:ext cx="962415" cy="831273"/>
            <a:chOff x="981230" y="-31859"/>
            <a:chExt cx="962415" cy="831273"/>
          </a:xfrm>
        </p:grpSpPr>
        <p:sp>
          <p:nvSpPr>
            <p:cNvPr id="24" name="Rectangle 23"/>
            <p:cNvSpPr/>
            <p:nvPr/>
          </p:nvSpPr>
          <p:spPr>
            <a:xfrm>
              <a:off x="981230" y="-31859"/>
              <a:ext cx="955964" cy="831273"/>
            </a:xfrm>
            <a:prstGeom prst="rect">
              <a:avLst/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87681" y="31236"/>
              <a:ext cx="9559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latin typeface="Lucida Grande" charset="0"/>
                  <a:ea typeface="Lucida Grande" charset="0"/>
                  <a:cs typeface="Lucida Grande" charset="0"/>
                </a:rPr>
                <a:t>How To</a:t>
              </a:r>
            </a:p>
            <a:p>
              <a:pPr algn="ctr"/>
              <a:r>
                <a:rPr lang="en-US" sz="1400" dirty="0" smtClean="0">
                  <a:latin typeface="Lucida Grande" charset="0"/>
                  <a:ea typeface="Lucida Grande" charset="0"/>
                  <a:cs typeface="Lucida Grande" charset="0"/>
                </a:rPr>
                <a:t>1</a:t>
              </a:r>
              <a:endParaRPr lang="en-US" dirty="0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5940761" y="468816"/>
            <a:ext cx="9172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Sec5Part1</a:t>
            </a:r>
            <a:endParaRPr lang="en-GB" sz="1200" dirty="0"/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298509" y="1828386"/>
            <a:ext cx="4190400" cy="1782455"/>
            <a:chOff x="307653" y="1118362"/>
            <a:chExt cx="5885329" cy="250342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653" y="1118362"/>
              <a:ext cx="5760000" cy="2503421"/>
            </a:xfrm>
            <a:prstGeom prst="rect">
              <a:avLst/>
            </a:prstGeom>
          </p:spPr>
        </p:pic>
        <p:sp>
          <p:nvSpPr>
            <p:cNvPr id="16" name="Down Arrow 15"/>
            <p:cNvSpPr/>
            <p:nvPr/>
          </p:nvSpPr>
          <p:spPr>
            <a:xfrm rot="4990052" flipH="1">
              <a:off x="3882807" y="1186323"/>
              <a:ext cx="391689" cy="889455"/>
            </a:xfrm>
            <a:prstGeom prst="downArrow">
              <a:avLst>
                <a:gd name="adj1" fmla="val 29260"/>
                <a:gd name="adj2" fmla="val 61156"/>
              </a:avLst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1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539671" y="1477179"/>
              <a:ext cx="1653311" cy="225393"/>
            </a:xfrm>
            <a:prstGeom prst="rect">
              <a:avLst/>
            </a:prstGeom>
            <a:noFill/>
            <a:ln w="28575">
              <a:solidFill>
                <a:srgbClr val="03B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1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09274" y="1498124"/>
            <a:ext cx="323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Open Sec5Part1</a:t>
            </a:r>
            <a:endParaRPr lang="en-US" sz="1400" b="1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09" y="4253372"/>
            <a:ext cx="4101165" cy="3747542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99248" y="8193551"/>
            <a:ext cx="4125659" cy="739957"/>
            <a:chOff x="299248" y="7727387"/>
            <a:chExt cx="4125659" cy="73995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248" y="7727387"/>
              <a:ext cx="4125659" cy="739957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827178" y="8202169"/>
              <a:ext cx="563352" cy="182880"/>
            </a:xfrm>
            <a:prstGeom prst="rect">
              <a:avLst/>
            </a:prstGeom>
            <a:noFill/>
            <a:ln w="28575">
              <a:solidFill>
                <a:srgbClr val="03B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1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89088" y="998633"/>
            <a:ext cx="4201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Run a new CcpNmr Analysis instance</a:t>
            </a:r>
            <a:endParaRPr lang="en-US" sz="1400" b="1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926" y="976129"/>
            <a:ext cx="765918" cy="765918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298509" y="3849276"/>
            <a:ext cx="323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Lucida Grande" charset="0"/>
                <a:ea typeface="Lucida Grande" charset="0"/>
                <a:cs typeface="Lucida Grande" charset="0"/>
              </a:rPr>
              <a:t>shortcut </a:t>
            </a:r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I,N</a:t>
            </a:r>
            <a:endParaRPr lang="en-US" sz="1400" b="1" dirty="0">
              <a:latin typeface="Lucida Grande" charset="0"/>
              <a:ea typeface="Lucida Grande" charset="0"/>
              <a:cs typeface="Lucida Gran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0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7" y="614154"/>
            <a:ext cx="1417813" cy="5859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654" y="614154"/>
            <a:ext cx="4671239" cy="5859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52656" y="722482"/>
            <a:ext cx="4671238" cy="369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1" b="1" dirty="0">
                <a:solidFill>
                  <a:srgbClr val="F5FFFF"/>
                </a:solidFill>
                <a:latin typeface="Helvetica-Bold" charset="0"/>
              </a:rPr>
              <a:t>CcpNmr Analysis Version 3</a:t>
            </a:r>
            <a:endParaRPr lang="en-US" sz="180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741289" y="11303525"/>
            <a:ext cx="1543050" cy="649111"/>
          </a:xfrm>
        </p:spPr>
        <p:txBody>
          <a:bodyPr/>
          <a:lstStyle/>
          <a:p>
            <a:fld id="{EAB789F6-3BD3-1645-B8E5-7AE28DC0F5BB}" type="slidenum">
              <a:rPr lang="en-US" smtClean="0"/>
              <a:t>5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2727" y="1885521"/>
            <a:ext cx="5143500" cy="3877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Lucida Grande" charset="0"/>
                <a:ea typeface="Lucida Grande" charset="0"/>
                <a:cs typeface="Lucida Grande" charset="0"/>
              </a:rPr>
              <a:t>Contact Us</a:t>
            </a:r>
          </a:p>
          <a:p>
            <a:endParaRPr lang="en-GB" sz="2400" b="1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Website: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5"/>
              </a:rPr>
              <a:t>www.ccpn.ac.uk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Suggestions and comments:</a:t>
            </a: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6"/>
              </a:rPr>
              <a:t>ccpnmr3@google.com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Issues and bug report: </a:t>
            </a:r>
            <a:endParaRPr lang="en-GB" b="1" dirty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7"/>
              </a:rPr>
              <a:t>https</a:t>
            </a:r>
            <a:r>
              <a:rPr lang="en-GB" dirty="0">
                <a:latin typeface="Lucida Grande" charset="0"/>
                <a:ea typeface="Lucida Grande" charset="0"/>
                <a:cs typeface="Lucida Grande" charset="0"/>
                <a:hlinkClick r:id="rId7"/>
              </a:rPr>
              <a:t>://bitbucket.org/ccpnmr/issue-tracker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7"/>
              </a:rPr>
              <a:t>/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036429" y="10777482"/>
            <a:ext cx="3373878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1200" b="1" dirty="0" smtClean="0">
                <a:latin typeface="Lucida Grande" charset="0"/>
                <a:ea typeface="Lucida Grande" charset="0"/>
                <a:cs typeface="Lucida Grande" charset="0"/>
              </a:rPr>
              <a:t>Tutorial Version History:</a:t>
            </a:r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sz="1200" b="1" dirty="0" smtClean="0">
                <a:latin typeface="Lucida Grande" charset="0"/>
                <a:ea typeface="Lucida Grande" charset="0"/>
                <a:cs typeface="Lucida Grande" charset="0"/>
              </a:rPr>
              <a:t>beta3 (LGM):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First version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252727" y="6049685"/>
            <a:ext cx="51435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Lucida Grande" charset="0"/>
                <a:ea typeface="Lucida Grande" charset="0"/>
                <a:cs typeface="Lucida Grande" charset="0"/>
              </a:rPr>
              <a:t>Cite Us</a:t>
            </a:r>
          </a:p>
          <a:p>
            <a:endParaRPr lang="en-GB" sz="2400" b="1" dirty="0" smtClean="0">
              <a:latin typeface="Lucida Grande" charset="0"/>
              <a:ea typeface="Lucida Grande" charset="0"/>
              <a:cs typeface="Lucida Grande" charset="0"/>
              <a:hlinkClick r:id="rId8"/>
            </a:endParaRPr>
          </a:p>
          <a:p>
            <a:r>
              <a:rPr lang="en-GB" dirty="0">
                <a:latin typeface="Lucida Grande" charset="0"/>
                <a:ea typeface="Lucida Grande" charset="0"/>
                <a:cs typeface="Lucida Grande" charset="0"/>
                <a:hlinkClick r:id="rId8"/>
              </a:rPr>
              <a:t>CcpNmr AnalysisAssign: a flexible platform for integrated NMR 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8"/>
              </a:rPr>
              <a:t>analysis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sz="2400" b="1" dirty="0">
                <a:latin typeface="Lucida Grande" charset="0"/>
                <a:ea typeface="Lucida Grande" charset="0"/>
                <a:cs typeface="Lucida Grande" charset="0"/>
              </a:rPr>
              <a:t>Cite </a:t>
            </a:r>
            <a:r>
              <a:rPr lang="en-GB" sz="2400" b="1" dirty="0" smtClean="0">
                <a:latin typeface="Lucida Grande" charset="0"/>
                <a:ea typeface="Lucida Grande" charset="0"/>
                <a:cs typeface="Lucida Grande" charset="0"/>
              </a:rPr>
              <a:t>NEF</a:t>
            </a:r>
            <a:endParaRPr lang="en-GB" sz="2400" b="1" dirty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dirty="0">
                <a:hlinkClick r:id="rId9"/>
              </a:rPr>
              <a:t>NMR Exchange Format: a unified and open standard for representation of NMR restraint data</a:t>
            </a:r>
            <a:endParaRPr lang="en-GB" dirty="0"/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81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18481</TotalTime>
  <Words>351</Words>
  <Application>Microsoft Macintosh PowerPoint</Application>
  <PresentationFormat>Widescreen</PresentationFormat>
  <Paragraphs>105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Calibri</vt:lpstr>
      <vt:lpstr>Calibri Light</vt:lpstr>
      <vt:lpstr>Helvetica-Bold</vt:lpstr>
      <vt:lpstr>Lucida Grande</vt:lpstr>
      <vt:lpstr>LucidaGrande</vt:lpstr>
      <vt:lpstr>LucidaGrande-Bold</vt:lpstr>
      <vt:lpstr>ＭＳ 明朝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 M</dc:creator>
  <cp:lastModifiedBy>Luca M</cp:lastModifiedBy>
  <cp:revision>381</cp:revision>
  <cp:lastPrinted>2018-09-03T15:07:58Z</cp:lastPrinted>
  <dcterms:created xsi:type="dcterms:W3CDTF">2017-10-30T08:34:43Z</dcterms:created>
  <dcterms:modified xsi:type="dcterms:W3CDTF">2018-09-03T15:10:26Z</dcterms:modified>
</cp:coreProperties>
</file>

<file path=docProps/thumbnail.jpeg>
</file>